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Lato" panose="020B0604020202020204" charset="0"/>
      <p:regular r:id="rId24"/>
      <p:bold r:id="rId25"/>
      <p:italic r:id="rId26"/>
      <p:boldItalic r:id="rId27"/>
    </p:embeddedFont>
    <p:embeddedFont>
      <p:font typeface="Playfair Display" panose="020B0604020202020204" charset="0"/>
      <p:regular r:id="rId28"/>
      <p:bold r:id="rId29"/>
      <p:italic r:id="rId30"/>
      <p:boldItalic r:id="rId31"/>
    </p:embeddedFont>
    <p:embeddedFont>
      <p:font typeface="Roboto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232" autoAdjust="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00415cf4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00415cf4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0ae53bb16_4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0ae53bb16_4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0ae53bb16_4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0ae53bb16_4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0ae53bb16_4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50ae53bb16_4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0ae53bb1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0ae53bb1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0ae53bb16_4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0ae53bb16_4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0ae53bb1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0ae53bb1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1bf5bfff0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1bf5bfff0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51bf5bfff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51bf5bfff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0ae52f07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0ae52f071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00c9a6119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00c9a6119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50ae53bb1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50ae53bb1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2489b908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52489b908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00415cf4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00415cf4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00c9a6119_2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00c9a6119_2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0ae52f0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0ae52f0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00415cf4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00415cf4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1ca11a8b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1ca11a8b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1ca11a8b2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1ca11a8b2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1ca11a8b2_3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1ca11a8b2_3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rgbClr val="B02C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B02C2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02C20"/>
              </a:buClr>
              <a:buSzPts val="3200"/>
              <a:buFont typeface="Lato"/>
              <a:buNone/>
              <a:defRPr>
                <a:solidFill>
                  <a:srgbClr val="B02C2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 Setting for 2020 Politicians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376345" y="4280525"/>
            <a:ext cx="83913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73763"/>
                </a:solidFill>
              </a:rPr>
              <a:t>Atsumi Kainosho, Andrew Olson, Nikita Setia, Haley Townsend</a:t>
            </a:r>
            <a:endParaRPr sz="2000">
              <a:solidFill>
                <a:srgbClr val="073763"/>
              </a:solidFill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Analysis - Unigrams</a:t>
            </a:r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10</a:t>
            </a:fld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6" name="Google Shape;1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8300" y="941050"/>
            <a:ext cx="5730950" cy="400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2"/>
          <p:cNvSpPr/>
          <p:nvPr/>
        </p:nvSpPr>
        <p:spPr>
          <a:xfrm rot="-2700113">
            <a:off x="4605745" y="4247693"/>
            <a:ext cx="364610" cy="246489"/>
          </a:xfrm>
          <a:prstGeom prst="flowChartProcess">
            <a:avLst/>
          </a:prstGeom>
          <a:noFill/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Analysis - Bigrams</a:t>
            </a:r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11</a:t>
            </a:fld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4" name="Google Shape;1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9800" y="1017450"/>
            <a:ext cx="5482959" cy="399727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3"/>
          <p:cNvSpPr/>
          <p:nvPr/>
        </p:nvSpPr>
        <p:spPr>
          <a:xfrm rot="-2700116">
            <a:off x="4815745" y="4169077"/>
            <a:ext cx="679884" cy="371371"/>
          </a:xfrm>
          <a:prstGeom prst="flowChartProcess">
            <a:avLst/>
          </a:prstGeom>
          <a:noFill/>
          <a:ln w="19050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>
            <a:spLocks noGrp="1"/>
          </p:cNvSpPr>
          <p:nvPr>
            <p:ph type="title"/>
          </p:nvPr>
        </p:nvSpPr>
        <p:spPr>
          <a:xfrm>
            <a:off x="311700" y="17122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Modeling - Unigrams</a:t>
            </a:r>
            <a:endParaRPr/>
          </a:p>
        </p:txBody>
      </p:sp>
      <p:sp>
        <p:nvSpPr>
          <p:cNvPr id="161" name="Google Shape;161;p2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12</a:t>
            </a:fld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0725" y="797325"/>
            <a:ext cx="5716976" cy="408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/>
          <p:nvPr/>
        </p:nvSpPr>
        <p:spPr>
          <a:xfrm>
            <a:off x="3532250" y="3560825"/>
            <a:ext cx="881010" cy="393606"/>
          </a:xfrm>
          <a:prstGeom prst="flowChartTerminator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4"/>
          <p:cNvSpPr/>
          <p:nvPr/>
        </p:nvSpPr>
        <p:spPr>
          <a:xfrm rot="-1427166">
            <a:off x="5715200" y="4080646"/>
            <a:ext cx="708801" cy="393617"/>
          </a:xfrm>
          <a:prstGeom prst="flowChartTerminator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4"/>
          <p:cNvSpPr/>
          <p:nvPr/>
        </p:nvSpPr>
        <p:spPr>
          <a:xfrm rot="230642">
            <a:off x="5321690" y="1870632"/>
            <a:ext cx="2115998" cy="772756"/>
          </a:xfrm>
          <a:prstGeom prst="flowChartTerminator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4"/>
          <p:cNvSpPr/>
          <p:nvPr/>
        </p:nvSpPr>
        <p:spPr>
          <a:xfrm rot="271636">
            <a:off x="6400115" y="2967207"/>
            <a:ext cx="708747" cy="282976"/>
          </a:xfrm>
          <a:prstGeom prst="flowChartTerminator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4"/>
          <p:cNvSpPr/>
          <p:nvPr/>
        </p:nvSpPr>
        <p:spPr>
          <a:xfrm rot="-1605775">
            <a:off x="4081958" y="1247447"/>
            <a:ext cx="622386" cy="282986"/>
          </a:xfrm>
          <a:prstGeom prst="flowChartTerminator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4"/>
          <p:cNvSpPr txBox="1"/>
          <p:nvPr/>
        </p:nvSpPr>
        <p:spPr>
          <a:xfrm>
            <a:off x="2842575" y="4011050"/>
            <a:ext cx="1209000" cy="532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Immigration+ security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5465100" y="4543850"/>
            <a:ext cx="1468800" cy="39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Sex trafficking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6035125" y="1464625"/>
            <a:ext cx="807300" cy="39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TAXES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2533575" y="1655400"/>
            <a:ext cx="1209000" cy="39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Healthcare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4"/>
          <p:cNvSpPr/>
          <p:nvPr/>
        </p:nvSpPr>
        <p:spPr>
          <a:xfrm rot="-1770632">
            <a:off x="3709029" y="1592301"/>
            <a:ext cx="582236" cy="26479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4"/>
          <p:cNvSpPr/>
          <p:nvPr/>
        </p:nvSpPr>
        <p:spPr>
          <a:xfrm rot="1370087">
            <a:off x="3596844" y="2396154"/>
            <a:ext cx="2946852" cy="264718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4"/>
          <p:cNvSpPr/>
          <p:nvPr/>
        </p:nvSpPr>
        <p:spPr>
          <a:xfrm>
            <a:off x="2393625" y="2284625"/>
            <a:ext cx="881100" cy="696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>
            <a:spLocks noGrp="1"/>
          </p:cNvSpPr>
          <p:nvPr>
            <p:ph type="title"/>
          </p:nvPr>
        </p:nvSpPr>
        <p:spPr>
          <a:xfrm>
            <a:off x="311700" y="1596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Modeling - Bigrams</a:t>
            </a:r>
            <a:endParaRPr/>
          </a:p>
        </p:txBody>
      </p:sp>
      <p:sp>
        <p:nvSpPr>
          <p:cNvPr id="180" name="Google Shape;180;p2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13</a:t>
            </a:fld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1" name="Google Shape;1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6444" y="785750"/>
            <a:ext cx="5676406" cy="400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5"/>
          <p:cNvSpPr/>
          <p:nvPr/>
        </p:nvSpPr>
        <p:spPr>
          <a:xfrm>
            <a:off x="2368775" y="2995675"/>
            <a:ext cx="621600" cy="324900"/>
          </a:xfrm>
          <a:prstGeom prst="flowChartAlternateProcess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5"/>
          <p:cNvSpPr/>
          <p:nvPr/>
        </p:nvSpPr>
        <p:spPr>
          <a:xfrm>
            <a:off x="4796200" y="3868725"/>
            <a:ext cx="621600" cy="568200"/>
          </a:xfrm>
          <a:prstGeom prst="flowChartAlternateProcess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5"/>
          <p:cNvSpPr/>
          <p:nvPr/>
        </p:nvSpPr>
        <p:spPr>
          <a:xfrm>
            <a:off x="3117700" y="1830900"/>
            <a:ext cx="1209000" cy="472500"/>
          </a:xfrm>
          <a:prstGeom prst="flowChartAlternateProcess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5"/>
          <p:cNvSpPr/>
          <p:nvPr/>
        </p:nvSpPr>
        <p:spPr>
          <a:xfrm rot="-1060398">
            <a:off x="5883852" y="3159753"/>
            <a:ext cx="1413094" cy="471347"/>
          </a:xfrm>
          <a:prstGeom prst="flowChartAlternateProcess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5"/>
          <p:cNvSpPr/>
          <p:nvPr/>
        </p:nvSpPr>
        <p:spPr>
          <a:xfrm rot="-7379067">
            <a:off x="6904715" y="3447748"/>
            <a:ext cx="621589" cy="472555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5"/>
          <p:cNvSpPr txBox="1"/>
          <p:nvPr/>
        </p:nvSpPr>
        <p:spPr>
          <a:xfrm>
            <a:off x="7130750" y="3998925"/>
            <a:ext cx="1209000" cy="39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Jeff Sessions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25"/>
          <p:cNvSpPr txBox="1"/>
          <p:nvPr/>
        </p:nvSpPr>
        <p:spPr>
          <a:xfrm>
            <a:off x="1886450" y="2593063"/>
            <a:ext cx="1468800" cy="39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Sex trafficking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25"/>
          <p:cNvSpPr txBox="1"/>
          <p:nvPr/>
        </p:nvSpPr>
        <p:spPr>
          <a:xfrm>
            <a:off x="3276850" y="1437300"/>
            <a:ext cx="890700" cy="39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TAXES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4564150" y="4392525"/>
            <a:ext cx="1085700" cy="393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Security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2742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- Polarity</a:t>
            </a:r>
            <a:endParaRPr/>
          </a:p>
        </p:txBody>
      </p:sp>
      <p:sp>
        <p:nvSpPr>
          <p:cNvPr id="196" name="Google Shape;196;p2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14</a:t>
            </a:fld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7" name="Google Shape;1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2875" y="87400"/>
            <a:ext cx="6217375" cy="496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6"/>
          <p:cNvSpPr/>
          <p:nvPr/>
        </p:nvSpPr>
        <p:spPr>
          <a:xfrm>
            <a:off x="7480674" y="316925"/>
            <a:ext cx="340686" cy="2166750"/>
          </a:xfrm>
          <a:prstGeom prst="flowChartTerminator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6"/>
          <p:cNvSpPr/>
          <p:nvPr/>
        </p:nvSpPr>
        <p:spPr>
          <a:xfrm>
            <a:off x="6616349" y="316925"/>
            <a:ext cx="340686" cy="2166750"/>
          </a:xfrm>
          <a:prstGeom prst="flowChartTerminator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6"/>
          <p:cNvSpPr/>
          <p:nvPr/>
        </p:nvSpPr>
        <p:spPr>
          <a:xfrm>
            <a:off x="6158699" y="316925"/>
            <a:ext cx="340686" cy="2166750"/>
          </a:xfrm>
          <a:prstGeom prst="flowChartTerminator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6"/>
          <p:cNvSpPr/>
          <p:nvPr/>
        </p:nvSpPr>
        <p:spPr>
          <a:xfrm>
            <a:off x="4836725" y="2332525"/>
            <a:ext cx="340686" cy="604044"/>
          </a:xfrm>
          <a:prstGeom prst="flowChartTerminator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6"/>
          <p:cNvSpPr/>
          <p:nvPr/>
        </p:nvSpPr>
        <p:spPr>
          <a:xfrm>
            <a:off x="6388625" y="2332525"/>
            <a:ext cx="340686" cy="604044"/>
          </a:xfrm>
          <a:prstGeom prst="flowChartTerminator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6"/>
          <p:cNvSpPr/>
          <p:nvPr/>
        </p:nvSpPr>
        <p:spPr>
          <a:xfrm>
            <a:off x="6819675" y="2332525"/>
            <a:ext cx="340686" cy="604044"/>
          </a:xfrm>
          <a:prstGeom prst="flowChartTerminator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6"/>
          <p:cNvSpPr/>
          <p:nvPr/>
        </p:nvSpPr>
        <p:spPr>
          <a:xfrm>
            <a:off x="7710175" y="2332525"/>
            <a:ext cx="340686" cy="604044"/>
          </a:xfrm>
          <a:prstGeom prst="flowChartTerminator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2504400" cy="18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- Subjectivity</a:t>
            </a:r>
            <a:endParaRPr/>
          </a:p>
        </p:txBody>
      </p:sp>
      <p:sp>
        <p:nvSpPr>
          <p:cNvPr id="210" name="Google Shape;210;p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15</a:t>
            </a:fld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1" name="Google Shape;21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000" y="46350"/>
            <a:ext cx="5959925" cy="495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7"/>
          <p:cNvSpPr/>
          <p:nvPr/>
        </p:nvSpPr>
        <p:spPr>
          <a:xfrm>
            <a:off x="7181649" y="831275"/>
            <a:ext cx="340686" cy="2166750"/>
          </a:xfrm>
          <a:prstGeom prst="flowChartTerminator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7"/>
          <p:cNvSpPr/>
          <p:nvPr/>
        </p:nvSpPr>
        <p:spPr>
          <a:xfrm>
            <a:off x="8219849" y="831275"/>
            <a:ext cx="340686" cy="2166750"/>
          </a:xfrm>
          <a:prstGeom prst="flowChartTerminator">
            <a:avLst/>
          </a:prstGeom>
          <a:noFill/>
          <a:ln w="76200" cap="flat" cmpd="sng">
            <a:solidFill>
              <a:srgbClr val="00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- Choosing k</a:t>
            </a:r>
            <a:endParaRPr/>
          </a:p>
        </p:txBody>
      </p:sp>
      <p:sp>
        <p:nvSpPr>
          <p:cNvPr id="219" name="Google Shape;219;p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16</a:t>
            </a:fld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0" name="Google Shape;22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6063" y="1156216"/>
            <a:ext cx="6911875" cy="1510475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21" name="Google Shape;22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6075" y="2914750"/>
            <a:ext cx="6982900" cy="1510475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9"/>
          <p:cNvSpPr txBox="1">
            <a:spLocks noGrp="1"/>
          </p:cNvSpPr>
          <p:nvPr>
            <p:ph type="title"/>
          </p:nvPr>
        </p:nvSpPr>
        <p:spPr>
          <a:xfrm>
            <a:off x="311700" y="1712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- GMM with Unigrams</a:t>
            </a:r>
            <a:endParaRPr/>
          </a:p>
        </p:txBody>
      </p:sp>
      <p:sp>
        <p:nvSpPr>
          <p:cNvPr id="227" name="Google Shape;227;p2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228" name="Google Shape;22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425" y="2119775"/>
            <a:ext cx="2769525" cy="119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5450" y="892925"/>
            <a:ext cx="5340650" cy="3862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9"/>
          <p:cNvSpPr/>
          <p:nvPr/>
        </p:nvSpPr>
        <p:spPr>
          <a:xfrm>
            <a:off x="6786875" y="2334550"/>
            <a:ext cx="1310700" cy="1193400"/>
          </a:xfrm>
          <a:prstGeom prst="ellipse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title"/>
          </p:nvPr>
        </p:nvSpPr>
        <p:spPr>
          <a:xfrm>
            <a:off x="311700" y="1712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- GMM with Bigrams</a:t>
            </a:r>
            <a:endParaRPr/>
          </a:p>
        </p:txBody>
      </p:sp>
      <p:sp>
        <p:nvSpPr>
          <p:cNvPr id="236" name="Google Shape;236;p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237" name="Google Shape;2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700" y="1983025"/>
            <a:ext cx="2890100" cy="117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0575" y="1069375"/>
            <a:ext cx="5338000" cy="380508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0"/>
          <p:cNvSpPr/>
          <p:nvPr/>
        </p:nvSpPr>
        <p:spPr>
          <a:xfrm>
            <a:off x="6949150" y="2159775"/>
            <a:ext cx="1310700" cy="1398300"/>
          </a:xfrm>
          <a:prstGeom prst="ellipse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Recommendations for Candidates</a:t>
            </a:r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body" idx="1"/>
          </p:nvPr>
        </p:nvSpPr>
        <p:spPr>
          <a:xfrm>
            <a:off x="311700" y="1017450"/>
            <a:ext cx="8520600" cy="19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Topics to focus on: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TAXES, TAXES, TAXES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National Security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Sexual exploitation / trafficking 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Healthcare</a:t>
            </a:r>
            <a:br>
              <a:rPr lang="en" sz="2000"/>
            </a:b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Understand your constituents and take an early and firm stance!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000"/>
          </a:p>
        </p:txBody>
      </p:sp>
      <p:sp>
        <p:nvSpPr>
          <p:cNvPr id="246" name="Google Shape;246;p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19</a:t>
            </a:fld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 amt="62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5400" y="1009650"/>
            <a:ext cx="7239000" cy="296227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latin typeface="Lato"/>
                <a:ea typeface="Lato"/>
                <a:cs typeface="Lato"/>
                <a:sym typeface="Lato"/>
              </a:rPr>
              <a:t>2</a:t>
            </a:fld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</a:t>
            </a:r>
            <a:endParaRPr/>
          </a:p>
        </p:txBody>
      </p:sp>
      <p:sp>
        <p:nvSpPr>
          <p:cNvPr id="252" name="Google Shape;252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Reading and working with JSON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Topics had a lot of NAs (missing data). Plus, lots of topics.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Had to condense the long list of components  to create topics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Formal government documents can lack opinion</a:t>
            </a:r>
            <a:endParaRPr/>
          </a:p>
        </p:txBody>
      </p:sp>
      <p:sp>
        <p:nvSpPr>
          <p:cNvPr id="253" name="Google Shape;253;p3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20</a:t>
            </a:fld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32"/>
          <p:cNvSpPr txBox="1">
            <a:spLocks noGrp="1"/>
          </p:cNvSpPr>
          <p:nvPr>
            <p:ph type="body" idx="1"/>
          </p:nvPr>
        </p:nvSpPr>
        <p:spPr>
          <a:xfrm>
            <a:off x="311700" y="3332400"/>
            <a:ext cx="8520600" cy="11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Incorporate more public opinion sources (e.g. comments, tweets)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state candidates, would need to zoom into that specific state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Could combine unigrams and bigrams to make more robust feature set</a:t>
            </a:r>
            <a:endParaRPr/>
          </a:p>
        </p:txBody>
      </p:sp>
      <p:sp>
        <p:nvSpPr>
          <p:cNvPr id="255" name="Google Shape;255;p32"/>
          <p:cNvSpPr txBox="1">
            <a:spLocks noGrp="1"/>
          </p:cNvSpPr>
          <p:nvPr>
            <p:ph type="title"/>
          </p:nvPr>
        </p:nvSpPr>
        <p:spPr>
          <a:xfrm>
            <a:off x="254700" y="270630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3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261" name="Google Shape;261;p3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262" name="Google Shape;26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875" y="1017450"/>
            <a:ext cx="7355906" cy="382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02017"/>
                </a:solidFill>
              </a:rPr>
              <a:t>Introduction</a:t>
            </a:r>
            <a:endParaRPr>
              <a:solidFill>
                <a:srgbClr val="802017"/>
              </a:solidFill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5 Components of Agenda Setting:</a:t>
            </a:r>
            <a:endParaRPr sz="2400"/>
          </a:p>
          <a:p>
            <a:pPr marL="457200" lvl="0" indent="-381000" algn="l" rtl="0">
              <a:spcBef>
                <a:spcPts val="16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 serious problem affecting many constituents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 triggering event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An easily understood solution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A political initiator/entrepreneur</a:t>
            </a:r>
            <a:endParaRPr sz="2400"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SzPts val="2500"/>
              <a:buChar char="●"/>
            </a:pPr>
            <a:r>
              <a:rPr lang="en" sz="2500"/>
              <a:t>The appropriate political mood</a:t>
            </a:r>
            <a:endParaRPr sz="2500"/>
          </a:p>
        </p:txBody>
      </p:sp>
      <p:sp>
        <p:nvSpPr>
          <p:cNvPr id="75" name="Google Shape;75;p1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3</a:t>
            </a:fld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6" name="Google Shape;76;p15"/>
          <p:cNvSpPr/>
          <p:nvPr/>
        </p:nvSpPr>
        <p:spPr>
          <a:xfrm>
            <a:off x="225175" y="3330225"/>
            <a:ext cx="5368800" cy="8178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802017"/>
                </a:solidFill>
              </a:rPr>
              <a:t>Steps to Build the Next Winning Campaign Platform</a:t>
            </a:r>
            <a:endParaRPr sz="2600">
              <a:solidFill>
                <a:srgbClr val="802017"/>
              </a:solidFill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83" name="Google Shape;83;p16"/>
          <p:cNvGrpSpPr/>
          <p:nvPr/>
        </p:nvGrpSpPr>
        <p:grpSpPr>
          <a:xfrm>
            <a:off x="5632317" y="1189775"/>
            <a:ext cx="3305700" cy="3483050"/>
            <a:chOff x="5632317" y="1189775"/>
            <a:chExt cx="3305700" cy="3483050"/>
          </a:xfrm>
        </p:grpSpPr>
        <p:sp>
          <p:nvSpPr>
            <p:cNvPr id="84" name="Google Shape;84;p16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D838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3.Topic Modeling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" name="Google Shape;85;p16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83829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rgbClr val="D83829"/>
                  </a:solidFill>
                  <a:latin typeface="Roboto"/>
                  <a:ea typeface="Roboto"/>
                  <a:cs typeface="Roboto"/>
                  <a:sym typeface="Roboto"/>
                </a:rPr>
                <a:t>Perform LDA on unigrams and bigrams</a:t>
              </a:r>
              <a:endParaRPr sz="1600">
                <a:solidFill>
                  <a:srgbClr val="D83829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83829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rgbClr val="D83829"/>
                  </a:solidFill>
                  <a:latin typeface="Roboto"/>
                  <a:ea typeface="Roboto"/>
                  <a:cs typeface="Roboto"/>
                  <a:sym typeface="Roboto"/>
                </a:rPr>
                <a:t>Apply tSNE</a:t>
              </a:r>
              <a:endParaRPr sz="1600">
                <a:solidFill>
                  <a:srgbClr val="D83829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83829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rgbClr val="D83829"/>
                  </a:solidFill>
                  <a:latin typeface="Roboto"/>
                  <a:ea typeface="Roboto"/>
                  <a:cs typeface="Roboto"/>
                  <a:sym typeface="Roboto"/>
                </a:rPr>
                <a:t>Visualize the document-topic proportion matrix</a:t>
              </a:r>
              <a:endParaRPr sz="1600">
                <a:solidFill>
                  <a:srgbClr val="D8382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6" name="Google Shape;86;p16"/>
          <p:cNvGrpSpPr/>
          <p:nvPr/>
        </p:nvGrpSpPr>
        <p:grpSpPr>
          <a:xfrm>
            <a:off x="0" y="1189989"/>
            <a:ext cx="3546900" cy="3482836"/>
            <a:chOff x="0" y="1189989"/>
            <a:chExt cx="3546900" cy="3482836"/>
          </a:xfrm>
        </p:grpSpPr>
        <p:sp>
          <p:nvSpPr>
            <p:cNvPr id="87" name="Google Shape;87;p16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rgbClr val="802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1.Data Cleaning &amp; 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Processing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8" name="Google Shape;88;p16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2017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rgbClr val="802017"/>
                  </a:solidFill>
                  <a:latin typeface="Roboto"/>
                  <a:ea typeface="Roboto"/>
                  <a:cs typeface="Roboto"/>
                  <a:sym typeface="Roboto"/>
                </a:rPr>
                <a:t>Limit press releases to last two years</a:t>
              </a:r>
              <a:endParaRPr sz="1600">
                <a:solidFill>
                  <a:srgbClr val="80201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2017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rgbClr val="802017"/>
                  </a:solidFill>
                  <a:latin typeface="Roboto"/>
                  <a:ea typeface="Roboto"/>
                  <a:cs typeface="Roboto"/>
                  <a:sym typeface="Roboto"/>
                </a:rPr>
                <a:t>See when most press releases are released</a:t>
              </a:r>
              <a:endParaRPr sz="1600">
                <a:solidFill>
                  <a:srgbClr val="802017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02017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rgbClr val="802017"/>
                  </a:solidFill>
                  <a:latin typeface="Roboto"/>
                  <a:ea typeface="Roboto"/>
                  <a:cs typeface="Roboto"/>
                  <a:sym typeface="Roboto"/>
                </a:rPr>
                <a:t>Condense and clean the topics</a:t>
              </a:r>
              <a:endParaRPr sz="1600">
                <a:solidFill>
                  <a:srgbClr val="802017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9" name="Google Shape;89;p16"/>
          <p:cNvGrpSpPr/>
          <p:nvPr/>
        </p:nvGrpSpPr>
        <p:grpSpPr>
          <a:xfrm>
            <a:off x="2944204" y="1189775"/>
            <a:ext cx="3305700" cy="3483050"/>
            <a:chOff x="2944204" y="1189775"/>
            <a:chExt cx="3305700" cy="3483050"/>
          </a:xfrm>
        </p:grpSpPr>
        <p:sp>
          <p:nvSpPr>
            <p:cNvPr id="90" name="Google Shape;90;p16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B02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2.Text Analysis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1" name="Google Shape;91;p16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rgbClr val="B02C20"/>
                  </a:solidFill>
                  <a:latin typeface="Roboto"/>
                  <a:ea typeface="Roboto"/>
                  <a:cs typeface="Roboto"/>
                  <a:sym typeface="Roboto"/>
                </a:rPr>
                <a:t>Apply NLP to the press releases</a:t>
              </a:r>
              <a:endParaRPr sz="1600">
                <a:solidFill>
                  <a:srgbClr val="B02C2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rgbClr val="B02C20"/>
                  </a:solidFill>
                  <a:latin typeface="Roboto"/>
                  <a:ea typeface="Roboto"/>
                  <a:cs typeface="Roboto"/>
                  <a:sym typeface="Roboto"/>
                </a:rPr>
                <a:t>Find the most common words</a:t>
              </a:r>
              <a:endParaRPr sz="1600">
                <a:solidFill>
                  <a:srgbClr val="B02C2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rgbClr val="B02C20"/>
                  </a:solidFill>
                  <a:latin typeface="Roboto"/>
                  <a:ea typeface="Roboto"/>
                  <a:cs typeface="Roboto"/>
                  <a:sym typeface="Roboto"/>
                </a:rPr>
                <a:t>Visualize most frequent words</a:t>
              </a:r>
              <a:endParaRPr sz="1600">
                <a:solidFill>
                  <a:srgbClr val="B02C2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302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B02C20"/>
                </a:buClr>
                <a:buSzPts val="1600"/>
                <a:buFont typeface="Roboto"/>
                <a:buChar char="●"/>
              </a:pPr>
              <a:r>
                <a:rPr lang="en" sz="1600">
                  <a:solidFill>
                    <a:srgbClr val="B02C20"/>
                  </a:solidFill>
                  <a:latin typeface="Roboto"/>
                  <a:ea typeface="Roboto"/>
                  <a:cs typeface="Roboto"/>
                  <a:sym typeface="Roboto"/>
                </a:rPr>
                <a:t>Use unigrams and bigrams</a:t>
              </a:r>
              <a:endParaRPr sz="1600">
                <a:solidFill>
                  <a:srgbClr val="B02C2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92" name="Google Shape;92;p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grpSp>
        <p:nvGrpSpPr>
          <p:cNvPr id="98" name="Google Shape;98;p17"/>
          <p:cNvGrpSpPr/>
          <p:nvPr/>
        </p:nvGrpSpPr>
        <p:grpSpPr>
          <a:xfrm>
            <a:off x="5632325" y="1189775"/>
            <a:ext cx="3387900" cy="3387963"/>
            <a:chOff x="5632325" y="1189775"/>
            <a:chExt cx="3387900" cy="3387963"/>
          </a:xfrm>
        </p:grpSpPr>
        <p:sp>
          <p:nvSpPr>
            <p:cNvPr id="99" name="Google Shape;99;p17"/>
            <p:cNvSpPr/>
            <p:nvPr/>
          </p:nvSpPr>
          <p:spPr>
            <a:xfrm>
              <a:off x="5632325" y="1189775"/>
              <a:ext cx="3387900" cy="669000"/>
            </a:xfrm>
            <a:prstGeom prst="chevron">
              <a:avLst>
                <a:gd name="adj" fmla="val 50000"/>
              </a:avLst>
            </a:prstGeom>
            <a:solidFill>
              <a:srgbClr val="D838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6.Recommendations 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" name="Google Shape;100;p17"/>
            <p:cNvSpPr txBox="1"/>
            <p:nvPr/>
          </p:nvSpPr>
          <p:spPr>
            <a:xfrm>
              <a:off x="6196600" y="1962038"/>
              <a:ext cx="24645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83829"/>
                </a:buClr>
                <a:buSzPts val="1800"/>
                <a:buFont typeface="Roboto"/>
                <a:buChar char="●"/>
              </a:pPr>
              <a:r>
                <a:rPr lang="en" sz="1800">
                  <a:solidFill>
                    <a:srgbClr val="D83829"/>
                  </a:solidFill>
                  <a:latin typeface="Roboto"/>
                  <a:ea typeface="Roboto"/>
                  <a:cs typeface="Roboto"/>
                  <a:sym typeface="Roboto"/>
                </a:rPr>
                <a:t>Topics to focus on given the political mood</a:t>
              </a:r>
              <a:endParaRPr sz="1800">
                <a:solidFill>
                  <a:srgbClr val="D83829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D83829"/>
                </a:buClr>
                <a:buSzPts val="1800"/>
                <a:buFont typeface="Roboto"/>
                <a:buChar char="●"/>
              </a:pPr>
              <a:r>
                <a:rPr lang="en" sz="1800">
                  <a:solidFill>
                    <a:srgbClr val="D83829"/>
                  </a:solidFill>
                  <a:latin typeface="Roboto"/>
                  <a:ea typeface="Roboto"/>
                  <a:cs typeface="Roboto"/>
                  <a:sym typeface="Roboto"/>
                </a:rPr>
                <a:t>Beware of polarizing and/or subjective topics!</a:t>
              </a:r>
              <a:endParaRPr sz="1800">
                <a:solidFill>
                  <a:srgbClr val="D83829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1" name="Google Shape;101;p17"/>
          <p:cNvGrpSpPr/>
          <p:nvPr/>
        </p:nvGrpSpPr>
        <p:grpSpPr>
          <a:xfrm>
            <a:off x="0" y="1189989"/>
            <a:ext cx="3546900" cy="3457261"/>
            <a:chOff x="0" y="1189989"/>
            <a:chExt cx="3546900" cy="3457261"/>
          </a:xfrm>
        </p:grpSpPr>
        <p:sp>
          <p:nvSpPr>
            <p:cNvPr id="102" name="Google Shape;102;p17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rgbClr val="802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4.Sentiment Analysis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" name="Google Shape;103;p17"/>
            <p:cNvSpPr txBox="1"/>
            <p:nvPr/>
          </p:nvSpPr>
          <p:spPr>
            <a:xfrm>
              <a:off x="172200" y="2031550"/>
              <a:ext cx="2772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80000"/>
                </a:buClr>
                <a:buSzPts val="1800"/>
                <a:buFont typeface="Roboto"/>
                <a:buChar char="●"/>
              </a:pPr>
              <a:r>
                <a:rPr lang="en" sz="1800">
                  <a:solidFill>
                    <a:srgbClr val="980000"/>
                  </a:solidFill>
                  <a:latin typeface="Roboto"/>
                  <a:ea typeface="Roboto"/>
                  <a:cs typeface="Roboto"/>
                  <a:sym typeface="Roboto"/>
                </a:rPr>
                <a:t>Apply TextBlob to  the documents column</a:t>
              </a:r>
              <a:endParaRPr sz="1800">
                <a:solidFill>
                  <a:srgbClr val="980000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980000"/>
                </a:buClr>
                <a:buSzPts val="1800"/>
                <a:buFont typeface="Roboto"/>
                <a:buChar char="●"/>
              </a:pPr>
              <a:r>
                <a:rPr lang="en" sz="1800">
                  <a:solidFill>
                    <a:srgbClr val="980000"/>
                  </a:solidFill>
                  <a:latin typeface="Roboto"/>
                  <a:ea typeface="Roboto"/>
                  <a:cs typeface="Roboto"/>
                  <a:sym typeface="Roboto"/>
                </a:rPr>
                <a:t>Get polarity and subjectivity score for each topic</a:t>
              </a:r>
              <a:endParaRPr sz="1800">
                <a:solidFill>
                  <a:srgbClr val="98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4" name="Google Shape;104;p17"/>
          <p:cNvGrpSpPr/>
          <p:nvPr/>
        </p:nvGrpSpPr>
        <p:grpSpPr>
          <a:xfrm>
            <a:off x="2944200" y="1189775"/>
            <a:ext cx="3305704" cy="3457025"/>
            <a:chOff x="2944200" y="1189775"/>
            <a:chExt cx="3305704" cy="3457025"/>
          </a:xfrm>
        </p:grpSpPr>
        <p:sp>
          <p:nvSpPr>
            <p:cNvPr id="105" name="Google Shape;105;p17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rgbClr val="B02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5.Clustering &amp; Dim Reduction</a:t>
              </a:r>
              <a:endParaRPr sz="1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6" name="Google Shape;106;p17"/>
            <p:cNvSpPr txBox="1"/>
            <p:nvPr/>
          </p:nvSpPr>
          <p:spPr>
            <a:xfrm>
              <a:off x="2944200" y="2031100"/>
              <a:ext cx="31098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457200" lvl="0" indent="-3429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61C00"/>
                </a:buClr>
                <a:buSzPts val="1800"/>
                <a:buFont typeface="Roboto"/>
                <a:buChar char="●"/>
              </a:pPr>
              <a:r>
                <a:rPr lang="en" sz="1800">
                  <a:solidFill>
                    <a:srgbClr val="A61C00"/>
                  </a:solidFill>
                  <a:latin typeface="Roboto"/>
                  <a:ea typeface="Roboto"/>
                  <a:cs typeface="Roboto"/>
                  <a:sym typeface="Roboto"/>
                </a:rPr>
                <a:t>Apply Gaussian Mixture Modeling for bigrams and unigrams after choosing the best number of clusters</a:t>
              </a:r>
              <a:endParaRPr sz="1800">
                <a:solidFill>
                  <a:srgbClr val="A61C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7" name="Google Shape;107;p1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802017"/>
                </a:solidFill>
              </a:rPr>
              <a:t>Steps to Build the Next Winning Campaign Platform</a:t>
            </a:r>
            <a:endParaRPr sz="2600">
              <a:solidFill>
                <a:srgbClr val="802017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Dataset: Press Releases from the DOJ</a:t>
            </a:r>
            <a:endParaRPr/>
          </a:p>
        </p:txBody>
      </p:sp>
      <p:sp>
        <p:nvSpPr>
          <p:cNvPr id="114" name="Google Shape;114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21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>
                <a:solidFill>
                  <a:schemeClr val="dk1"/>
                </a:solidFill>
              </a:rPr>
              <a:t>13,087</a:t>
            </a:r>
            <a:r>
              <a:rPr lang="en" sz="1400">
                <a:solidFill>
                  <a:schemeClr val="dk1"/>
                </a:solidFill>
              </a:rPr>
              <a:t> press releases between 2009 and 2018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 sz="1400">
                <a:solidFill>
                  <a:schemeClr val="dk1"/>
                </a:solidFill>
              </a:rPr>
              <a:t>Data attributes:</a:t>
            </a:r>
            <a:endParaRPr sz="1400">
              <a:solidFill>
                <a:schemeClr val="dk1"/>
              </a:solidFill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Press release number (can be “None”)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Components: Array of agencies and departments 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Contents: Release texts (multiple paragraphs)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Released date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ID</a:t>
            </a:r>
            <a:endParaRPr sz="1300">
              <a:solidFill>
                <a:schemeClr val="dk1"/>
              </a:solidFill>
            </a:endParaRPr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Title</a:t>
            </a:r>
            <a:endParaRPr sz="1300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Topics</a:t>
            </a:r>
            <a:endParaRPr sz="1400"/>
          </a:p>
        </p:txBody>
      </p:sp>
      <p:pic>
        <p:nvPicPr>
          <p:cNvPr id="115" name="Google Shape;115;p18"/>
          <p:cNvPicPr preferRelativeResize="0"/>
          <p:nvPr/>
        </p:nvPicPr>
        <p:blipFill rotWithShape="1">
          <a:blip r:embed="rId3">
            <a:alphaModFix/>
          </a:blip>
          <a:srcRect t="-6859" b="6859"/>
          <a:stretch/>
        </p:blipFill>
        <p:spPr>
          <a:xfrm>
            <a:off x="385250" y="3006062"/>
            <a:ext cx="8373500" cy="2007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2571750" y="2868025"/>
            <a:ext cx="2180700" cy="2275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6066250" y="2868025"/>
            <a:ext cx="2180700" cy="2275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2414700" cy="29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 &amp; Pre-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Processing</a:t>
            </a:r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0850" y="191188"/>
            <a:ext cx="6153150" cy="4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2414700" cy="29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59850" y="152575"/>
            <a:ext cx="5212625" cy="484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2414700" cy="29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Overview</a:t>
            </a:r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6753" y="96175"/>
            <a:ext cx="5993500" cy="476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414</Words>
  <Application>Microsoft Office PowerPoint</Application>
  <PresentationFormat>On-screen Show (16:9)</PresentationFormat>
  <Paragraphs>104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Lato</vt:lpstr>
      <vt:lpstr>Roboto</vt:lpstr>
      <vt:lpstr>Playfair Display</vt:lpstr>
      <vt:lpstr>Arial</vt:lpstr>
      <vt:lpstr>Coral</vt:lpstr>
      <vt:lpstr>Agenda Setting for 2020 Politicians</vt:lpstr>
      <vt:lpstr>PowerPoint Presentation</vt:lpstr>
      <vt:lpstr>Introduction</vt:lpstr>
      <vt:lpstr>Steps to Build the Next Winning Campaign Platform</vt:lpstr>
      <vt:lpstr>Steps to Build the Next Winning Campaign Platform</vt:lpstr>
      <vt:lpstr>Dataset: Press Releases from the DOJ</vt:lpstr>
      <vt:lpstr>Data Cleaning &amp; Pre- Processing</vt:lpstr>
      <vt:lpstr>Data Overview</vt:lpstr>
      <vt:lpstr>Data Overview</vt:lpstr>
      <vt:lpstr>Text Analysis - Unigrams</vt:lpstr>
      <vt:lpstr>Text Analysis - Bigrams</vt:lpstr>
      <vt:lpstr>Topic Modeling - Unigrams</vt:lpstr>
      <vt:lpstr>Topic Modeling - Bigrams</vt:lpstr>
      <vt:lpstr>Sentiment  Analysis - Polarity</vt:lpstr>
      <vt:lpstr>Sentiment Analysis - Subjectivity</vt:lpstr>
      <vt:lpstr>Clustering - Choosing k</vt:lpstr>
      <vt:lpstr>Clustering - GMM with Unigrams</vt:lpstr>
      <vt:lpstr>Clustering - GMM with Bigrams</vt:lpstr>
      <vt:lpstr>Key Recommendations for Candidates</vt:lpstr>
      <vt:lpstr>Challenges 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Agenda Setting for 2020 Politicians</dc:title>
  <dc:creator>haley</dc:creator>
  <cp:lastModifiedBy> </cp:lastModifiedBy>
  <cp:revision>2</cp:revision>
  <dcterms:modified xsi:type="dcterms:W3CDTF">2019-03-07T20:02:01Z</dcterms:modified>
</cp:coreProperties>
</file>